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1330" y="41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80131E-022C-4503-94E0-D92A1CC25ADB}" type="datetimeFigureOut">
              <a:rPr lang="en-IN" smtClean="0"/>
              <a:t>21-03-2023</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14D94708-DCE9-4C95-A585-A72672DDB5C2}"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61047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80131E-022C-4503-94E0-D92A1CC25ADB}" type="datetimeFigureOut">
              <a:rPr lang="en-IN" smtClean="0"/>
              <a:t>21-03-2023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D94708-DCE9-4C95-A585-A72672DDB5C2}"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443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80131E-022C-4503-94E0-D92A1CC25ADB}" type="datetimeFigureOut">
              <a:rPr lang="en-IN" smtClean="0"/>
              <a:t>21-03-2023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D94708-DCE9-4C95-A585-A72672DDB5C2}"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21576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80131E-022C-4503-94E0-D92A1CC25ADB}" type="datetimeFigureOut">
              <a:rPr lang="en-IN" smtClean="0"/>
              <a:t>21-03-2023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D94708-DCE9-4C95-A585-A72672DDB5C2}"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052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80131E-022C-4503-94E0-D92A1CC25ADB}" type="datetimeFigureOut">
              <a:rPr lang="en-IN" smtClean="0"/>
              <a:t>21-03-2023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D94708-DCE9-4C95-A585-A72672DDB5C2}"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3654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80131E-022C-4503-94E0-D92A1CC25ADB}" type="datetimeFigureOut">
              <a:rPr lang="en-IN" smtClean="0"/>
              <a:t>21-03-2023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D94708-DCE9-4C95-A585-A72672DDB5C2}"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31837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80131E-022C-4503-94E0-D92A1CC25ADB}" type="datetimeFigureOut">
              <a:rPr lang="en-IN" smtClean="0"/>
              <a:t>21-03-2023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4D94708-DCE9-4C95-A585-A72672DDB5C2}"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8053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80131E-022C-4503-94E0-D92A1CC25ADB}" type="datetimeFigureOut">
              <a:rPr lang="en-IN" smtClean="0"/>
              <a:t>21-03-2023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4D94708-DCE9-4C95-A585-A72672DDB5C2}"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1602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80131E-022C-4503-94E0-D92A1CC25ADB}" type="datetimeFigureOut">
              <a:rPr lang="en-IN" smtClean="0"/>
              <a:t>21-03-2023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4D94708-DCE9-4C95-A585-A72672DDB5C2}" type="slidenum">
              <a:rPr lang="en-IN" smtClean="0"/>
              <a:t>‹#›</a:t>
            </a:fld>
            <a:endParaRPr lang="en-IN"/>
          </a:p>
        </p:txBody>
      </p:sp>
    </p:spTree>
    <p:extLst>
      <p:ext uri="{BB962C8B-B14F-4D97-AF65-F5344CB8AC3E}">
        <p14:creationId xmlns:p14="http://schemas.microsoft.com/office/powerpoint/2010/main" val="2766171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80131E-022C-4503-94E0-D92A1CC25ADB}" type="datetimeFigureOut">
              <a:rPr lang="en-IN" smtClean="0"/>
              <a:t>21-03-2023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D94708-DCE9-4C95-A585-A72672DDB5C2}"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60500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F80131E-022C-4503-94E0-D92A1CC25ADB}" type="datetimeFigureOut">
              <a:rPr lang="en-IN" smtClean="0"/>
              <a:t>21-03-2023</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14D94708-DCE9-4C95-A585-A72672DDB5C2}"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9807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F80131E-022C-4503-94E0-D92A1CC25ADB}" type="datetimeFigureOut">
              <a:rPr lang="en-IN" smtClean="0"/>
              <a:t>21-03-2023</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4D94708-DCE9-4C95-A585-A72672DDB5C2}"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1098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2BF3B-0F7A-3C82-2C82-7621CC0DC6F3}"/>
              </a:ext>
            </a:extLst>
          </p:cNvPr>
          <p:cNvSpPr>
            <a:spLocks noGrp="1"/>
          </p:cNvSpPr>
          <p:nvPr>
            <p:ph type="ctrTitle"/>
          </p:nvPr>
        </p:nvSpPr>
        <p:spPr>
          <a:xfrm>
            <a:off x="1715672" y="802298"/>
            <a:ext cx="10236531" cy="1459036"/>
          </a:xfrm>
        </p:spPr>
        <p:txBody>
          <a:bodyPr/>
          <a:lstStyle/>
          <a:p>
            <a:endParaRPr lang="en-IN" dirty="0"/>
          </a:p>
        </p:txBody>
      </p:sp>
      <p:sp>
        <p:nvSpPr>
          <p:cNvPr id="3" name="Subtitle 2">
            <a:extLst>
              <a:ext uri="{FF2B5EF4-FFF2-40B4-BE49-F238E27FC236}">
                <a16:creationId xmlns:a16="http://schemas.microsoft.com/office/drawing/2014/main" id="{857A7895-0B00-6297-5A5D-0B86D23C3925}"/>
              </a:ext>
            </a:extLst>
          </p:cNvPr>
          <p:cNvSpPr>
            <a:spLocks noGrp="1"/>
          </p:cNvSpPr>
          <p:nvPr>
            <p:ph type="subTitle" idx="1"/>
          </p:nvPr>
        </p:nvSpPr>
        <p:spPr/>
        <p:txBody>
          <a:bodyPr/>
          <a:lstStyle/>
          <a:p>
            <a:endParaRPr lang="en-IN"/>
          </a:p>
        </p:txBody>
      </p:sp>
      <p:pic>
        <p:nvPicPr>
          <p:cNvPr id="1026" name="Picture 2" descr="Calculation of Cost of Retained Earnings">
            <a:extLst>
              <a:ext uri="{FF2B5EF4-FFF2-40B4-BE49-F238E27FC236}">
                <a16:creationId xmlns:a16="http://schemas.microsoft.com/office/drawing/2014/main" id="{919C76AE-399B-87C0-1F4A-41538FAB73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3098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7864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A9B33-D3A0-ACCE-4D01-4780C5F7FEEA}"/>
              </a:ext>
            </a:extLst>
          </p:cNvPr>
          <p:cNvSpPr>
            <a:spLocks noGrp="1"/>
          </p:cNvSpPr>
          <p:nvPr>
            <p:ph type="title"/>
          </p:nvPr>
        </p:nvSpPr>
        <p:spPr/>
        <p:txBody>
          <a:bodyPr>
            <a:noAutofit/>
          </a:bodyPr>
          <a:lstStyle/>
          <a:p>
            <a:r>
              <a:rPr lang="en-IN" sz="4000" dirty="0">
                <a:effectLst/>
                <a:latin typeface="Stencil" panose="040409050D0802020404" pitchFamily="82" charset="0"/>
                <a:ea typeface="Calibri" panose="020F0502020204030204" pitchFamily="34" charset="0"/>
                <a:cs typeface="Times New Roman" panose="02020603050405020304" pitchFamily="18" charset="0"/>
              </a:rPr>
              <a:t>Cost of Retained Earnings</a:t>
            </a:r>
            <a:br>
              <a:rPr lang="en-IN" sz="4000" dirty="0">
                <a:effectLst/>
                <a:latin typeface="Stencil" panose="040409050D0802020404" pitchFamily="82" charset="0"/>
                <a:ea typeface="Calibri" panose="020F0502020204030204" pitchFamily="34" charset="0"/>
                <a:cs typeface="Times New Roman" panose="02020603050405020304" pitchFamily="18" charset="0"/>
              </a:rPr>
            </a:br>
            <a:endParaRPr lang="en-IN" sz="4000" dirty="0">
              <a:latin typeface="Stencil" panose="040409050D0802020404" pitchFamily="82" charset="0"/>
            </a:endParaRPr>
          </a:p>
        </p:txBody>
      </p:sp>
      <p:sp>
        <p:nvSpPr>
          <p:cNvPr id="3" name="Content Placeholder 2">
            <a:extLst>
              <a:ext uri="{FF2B5EF4-FFF2-40B4-BE49-F238E27FC236}">
                <a16:creationId xmlns:a16="http://schemas.microsoft.com/office/drawing/2014/main" id="{08D9DE24-2DA6-1E32-E7FB-72B2EFB1EEB0}"/>
              </a:ext>
            </a:extLst>
          </p:cNvPr>
          <p:cNvSpPr>
            <a:spLocks noGrp="1"/>
          </p:cNvSpPr>
          <p:nvPr>
            <p:ph idx="1"/>
          </p:nvPr>
        </p:nvSpPr>
        <p:spPr/>
        <p:txBody>
          <a:bodyPr/>
          <a:lstStyle/>
          <a:p>
            <a:pPr marL="0" indent="0">
              <a:buNone/>
            </a:pPr>
            <a:r>
              <a:rPr lang="en-IN" sz="1800" dirty="0">
                <a:effectLst/>
                <a:latin typeface="Calibri" panose="020F0502020204030204" pitchFamily="34" charset="0"/>
                <a:ea typeface="Calibri" panose="020F0502020204030204" pitchFamily="34" charset="0"/>
                <a:cs typeface="Times New Roman" panose="02020603050405020304" pitchFamily="18" charset="0"/>
              </a:rPr>
              <a:t>Cost of retained earnings or reserves are generally taken as the same as cost of equity. This is because, if earning are paid out as dividends without being retained and simultaneously a Right issue is made, the investors would be subscribing to the issue based on some expected return. This is taken as the indicator of the cost of reserves or retained earnings.</a:t>
            </a:r>
          </a:p>
          <a:p>
            <a:endParaRPr lang="en-IN" dirty="0"/>
          </a:p>
        </p:txBody>
      </p:sp>
    </p:spTree>
    <p:extLst>
      <p:ext uri="{BB962C8B-B14F-4D97-AF65-F5344CB8AC3E}">
        <p14:creationId xmlns:p14="http://schemas.microsoft.com/office/powerpoint/2010/main" val="114981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88E7-0B66-3232-A8FE-1720025DC9A4}"/>
              </a:ext>
            </a:extLst>
          </p:cNvPr>
          <p:cNvSpPr>
            <a:spLocks noGrp="1"/>
          </p:cNvSpPr>
          <p:nvPr>
            <p:ph type="title"/>
          </p:nvPr>
        </p:nvSpPr>
        <p:spPr>
          <a:xfrm>
            <a:off x="1451579" y="548641"/>
            <a:ext cx="9603275" cy="1305114"/>
          </a:xfrm>
        </p:spPr>
        <p:txBody>
          <a:bodyPr>
            <a:noAutofit/>
          </a:bodyPr>
          <a:lstStyle/>
          <a:p>
            <a:r>
              <a:rPr lang="en-IN" sz="2800" dirty="0">
                <a:effectLst/>
                <a:latin typeface="Bahnschrift SemiBold SemiConden" panose="020B0502040204020203" pitchFamily="34" charset="0"/>
                <a:ea typeface="Calibri" panose="020F0502020204030204" pitchFamily="34" charset="0"/>
                <a:cs typeface="Calibri" panose="020F0502020204030204" pitchFamily="34" charset="0"/>
              </a:rPr>
              <a:t>The cost of retained earnings can be calculated as follows-</a:t>
            </a:r>
            <a:br>
              <a:rPr lang="en-IN" sz="2800" dirty="0">
                <a:effectLst/>
                <a:latin typeface="Stencil" panose="040409050D0802020404" pitchFamily="82" charset="0"/>
                <a:ea typeface="Calibri" panose="020F0502020204030204" pitchFamily="34" charset="0"/>
                <a:cs typeface="Times New Roman" panose="02020603050405020304" pitchFamily="18" charset="0"/>
              </a:rPr>
            </a:br>
            <a:r>
              <a:rPr lang="en-IN" sz="2800" dirty="0">
                <a:effectLst/>
                <a:latin typeface="Stencil" panose="040409050D0802020404" pitchFamily="82" charset="0"/>
                <a:ea typeface="Calibri" panose="020F0502020204030204" pitchFamily="34" charset="0"/>
                <a:cs typeface="Times New Roman" panose="02020603050405020304" pitchFamily="18" charset="0"/>
              </a:rPr>
              <a:t>Discounted Cash Flow Method</a:t>
            </a:r>
            <a:endParaRPr lang="en-IN" sz="2800" dirty="0">
              <a:latin typeface="Stencil" panose="040409050D0802020404" pitchFamily="82" charset="0"/>
            </a:endParaRP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C246704-A9FD-8E1D-CA99-BE76A84F38D0}"/>
                  </a:ext>
                </a:extLst>
              </p:cNvPr>
              <p:cNvSpPr>
                <a:spLocks noGrp="1"/>
              </p:cNvSpPr>
              <p:nvPr>
                <p:ph idx="1"/>
              </p:nvPr>
            </p:nvSpPr>
            <p:spPr>
              <a:xfrm>
                <a:off x="1451579" y="1853754"/>
                <a:ext cx="9603275" cy="4199727"/>
              </a:xfrm>
            </p:spPr>
            <p:txBody>
              <a:bodyPr>
                <a:noAutofit/>
              </a:bodyPr>
              <a:lstStyle/>
              <a:p>
                <a:pPr marL="0" indent="0">
                  <a:lnSpc>
                    <a:spcPct val="107000"/>
                  </a:lnSpc>
                  <a:spcAft>
                    <a:spcPts val="800"/>
                  </a:spcAft>
                  <a:buNone/>
                </a:pPr>
                <a:r>
                  <a:rPr lang="en-IN" sz="1600" dirty="0">
                    <a:effectLst/>
                    <a:latin typeface="Stencil" panose="040409050D0802020404" pitchFamily="82" charset="0"/>
                    <a:ea typeface="Calibri" panose="020F0502020204030204" pitchFamily="34" charset="0"/>
                    <a:cs typeface="Times New Roman" panose="02020603050405020304" pitchFamily="18" charset="0"/>
                  </a:rPr>
                  <a:t> </a:t>
                </a:r>
                <a:r>
                  <a:rPr lang="en-IN" sz="1600" dirty="0">
                    <a:effectLst/>
                    <a:latin typeface="Calibri" panose="020F0502020204030204" pitchFamily="34" charset="0"/>
                    <a:ea typeface="Calibri" panose="020F0502020204030204" pitchFamily="34" charset="0"/>
                    <a:cs typeface="Times New Roman" panose="02020603050405020304" pitchFamily="18" charset="0"/>
                  </a:rPr>
                  <a:t>This method is also known as the 'dividend yield plus growth' model. Investors who buy stocks expect to receive two types of returns from those stocks dividends and capital gains. Firms </a:t>
                </a:r>
                <a:r>
                  <a:rPr lang="en-IN" sz="1600" dirty="0" err="1">
                    <a:effectLst/>
                    <a:latin typeface="Calibri" panose="020F0502020204030204" pitchFamily="34" charset="0"/>
                    <a:ea typeface="Calibri" panose="020F0502020204030204" pitchFamily="34" charset="0"/>
                    <a:cs typeface="Times New Roman" panose="02020603050405020304" pitchFamily="18" charset="0"/>
                  </a:rPr>
                  <a:t>payout</a:t>
                </a:r>
                <a:r>
                  <a:rPr lang="en-IN" sz="1600" dirty="0">
                    <a:effectLst/>
                    <a:latin typeface="Calibri" panose="020F0502020204030204" pitchFamily="34" charset="0"/>
                    <a:ea typeface="Calibri" panose="020F0502020204030204" pitchFamily="34" charset="0"/>
                    <a:cs typeface="Times New Roman" panose="02020603050405020304" pitchFamily="18" charset="0"/>
                  </a:rPr>
                  <a:t> profits in the form of dividends to their investors quarterly. The growth rate equates to the average, year-to-year growth of the dividend amount. With these inputs, cost of retained earnings is calculated as</a:t>
                </a:r>
              </a:p>
              <a:p>
                <a:pPr marL="0" indent="0">
                  <a:lnSpc>
                    <a:spcPct val="107000"/>
                  </a:lnSpc>
                  <a:spcAft>
                    <a:spcPts val="800"/>
                  </a:spcAft>
                  <a:buNone/>
                </a:pPr>
                <a:r>
                  <a:rPr lang="en-IN" sz="1600" b="1" dirty="0">
                    <a:effectLst/>
                    <a:ea typeface="Calibri" panose="020F0502020204030204" pitchFamily="34" charset="0"/>
                    <a:cs typeface="Times New Roman" panose="02020603050405020304" pitchFamily="18" charset="0"/>
                  </a:rPr>
                  <a:t>                                                 </a:t>
                </a:r>
                <a14:m>
                  <m:oMath xmlns:m="http://schemas.openxmlformats.org/officeDocument/2006/math">
                    <m:sSub>
                      <m:sSubPr>
                        <m:ctrlPr>
                          <a:rPr lang="en-IN" sz="16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IN" sz="1600" b="1" i="1">
                            <a:effectLst/>
                            <a:latin typeface="Cambria Math" panose="02040503050406030204" pitchFamily="18" charset="0"/>
                            <a:ea typeface="Calibri" panose="020F0502020204030204" pitchFamily="34" charset="0"/>
                            <a:cs typeface="Times New Roman" panose="02020603050405020304" pitchFamily="18" charset="0"/>
                          </a:rPr>
                          <m:t>𝑲</m:t>
                        </m:r>
                      </m:e>
                      <m:sub>
                        <m:r>
                          <a:rPr lang="en-IN" sz="1600" b="1" i="1">
                            <a:effectLst/>
                            <a:latin typeface="Cambria Math" panose="02040503050406030204" pitchFamily="18" charset="0"/>
                            <a:ea typeface="Calibri" panose="020F0502020204030204" pitchFamily="34" charset="0"/>
                            <a:cs typeface="Times New Roman" panose="02020603050405020304" pitchFamily="18" charset="0"/>
                          </a:rPr>
                          <m:t>𝒓</m:t>
                        </m:r>
                      </m:sub>
                    </m:sSub>
                    <m:r>
                      <a:rPr lang="en-IN" sz="1600" b="1" i="1">
                        <a:effectLst/>
                        <a:latin typeface="Cambria Math" panose="02040503050406030204" pitchFamily="18" charset="0"/>
                        <a:ea typeface="Calibri" panose="020F0502020204030204" pitchFamily="34" charset="0"/>
                        <a:cs typeface="Times New Roman" panose="02020603050405020304" pitchFamily="18" charset="0"/>
                      </a:rPr>
                      <m:t> </m:t>
                    </m:r>
                    <m:r>
                      <a:rPr lang="en-IN" sz="1600" b="1" i="1">
                        <a:effectLst/>
                        <a:latin typeface="Cambria Math" panose="02040503050406030204" pitchFamily="18" charset="0"/>
                        <a:ea typeface="Times New Roman" panose="02020603050405020304" pitchFamily="18" charset="0"/>
                        <a:cs typeface="Times New Roman" panose="02020603050405020304" pitchFamily="18" charset="0"/>
                      </a:rPr>
                      <m:t>= </m:t>
                    </m:r>
                    <m:f>
                      <m:fPr>
                        <m:ctrlPr>
                          <a:rPr lang="en-IN" sz="1600" b="1" i="1">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IN" sz="16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N" sz="1600" b="1" i="1">
                                <a:effectLst/>
                                <a:latin typeface="Cambria Math" panose="02040503050406030204" pitchFamily="18" charset="0"/>
                                <a:ea typeface="Times New Roman" panose="02020603050405020304" pitchFamily="18" charset="0"/>
                                <a:cs typeface="Times New Roman" panose="02020603050405020304" pitchFamily="18" charset="0"/>
                              </a:rPr>
                              <m:t>𝑫</m:t>
                            </m:r>
                          </m:e>
                          <m:sub>
                            <m:r>
                              <a:rPr lang="en-IN" sz="1600" b="1" i="1">
                                <a:effectLst/>
                                <a:latin typeface="Cambria Math" panose="02040503050406030204" pitchFamily="18" charset="0"/>
                                <a:ea typeface="Times New Roman" panose="02020603050405020304" pitchFamily="18" charset="0"/>
                                <a:cs typeface="Times New Roman" panose="02020603050405020304" pitchFamily="18" charset="0"/>
                              </a:rPr>
                              <m:t>𝟏</m:t>
                            </m:r>
                          </m:sub>
                        </m:sSub>
                      </m:num>
                      <m:den>
                        <m:sSub>
                          <m:sSubPr>
                            <m:ctrlPr>
                              <a:rPr lang="en-IN" sz="16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IN" sz="1600" b="1" i="1">
                                <a:effectLst/>
                                <a:latin typeface="Cambria Math" panose="02040503050406030204" pitchFamily="18" charset="0"/>
                                <a:ea typeface="Calibri" panose="020F0502020204030204" pitchFamily="34" charset="0"/>
                                <a:cs typeface="Times New Roman" panose="02020603050405020304" pitchFamily="18" charset="0"/>
                              </a:rPr>
                              <m:t>𝑷</m:t>
                            </m:r>
                          </m:e>
                          <m:sub>
                            <m:r>
                              <a:rPr lang="en-IN" sz="1600" b="1" i="1">
                                <a:effectLst/>
                                <a:latin typeface="Cambria Math" panose="02040503050406030204" pitchFamily="18" charset="0"/>
                                <a:ea typeface="Calibri" panose="020F0502020204030204" pitchFamily="34" charset="0"/>
                                <a:cs typeface="Times New Roman" panose="02020603050405020304" pitchFamily="18" charset="0"/>
                              </a:rPr>
                              <m:t>𝟎</m:t>
                            </m:r>
                          </m:sub>
                        </m:sSub>
                      </m:den>
                    </m:f>
                    <m:r>
                      <a:rPr lang="en-IN" sz="16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600" b="1" i="1">
                        <a:effectLst/>
                        <a:latin typeface="Cambria Math" panose="02040503050406030204" pitchFamily="18" charset="0"/>
                        <a:ea typeface="Times New Roman" panose="02020603050405020304" pitchFamily="18" charset="0"/>
                        <a:cs typeface="Times New Roman" panose="02020603050405020304" pitchFamily="18" charset="0"/>
                      </a:rPr>
                      <m:t>𝑮</m:t>
                    </m:r>
                    <m:r>
                      <a:rPr lang="en-IN" sz="1600" b="1" i="1">
                        <a:effectLst/>
                        <a:latin typeface="Cambria Math" panose="02040503050406030204" pitchFamily="18" charset="0"/>
                        <a:ea typeface="Times New Roman" panose="02020603050405020304" pitchFamily="18" charset="0"/>
                        <a:cs typeface="Times New Roman" panose="02020603050405020304" pitchFamily="18" charset="0"/>
                      </a:rPr>
                      <m:t>    </m:t>
                    </m:r>
                  </m:oMath>
                </a14:m>
                <a:endParaRPr lang="en-IN" sz="16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1600" dirty="0">
                    <a:effectLst/>
                    <a:latin typeface="Calibri" panose="020F0502020204030204" pitchFamily="34" charset="0"/>
                    <a:ea typeface="Calibri" panose="020F0502020204030204" pitchFamily="34" charset="0"/>
                    <a:cs typeface="Times New Roman" panose="02020603050405020304" pitchFamily="18" charset="0"/>
                  </a:rPr>
                  <a:t>Where,</a:t>
                </a:r>
              </a:p>
              <a:p>
                <a:pPr marL="0" indent="0">
                  <a:lnSpc>
                    <a:spcPct val="107000"/>
                  </a:lnSpc>
                  <a:spcAft>
                    <a:spcPts val="800"/>
                  </a:spcAft>
                  <a:buNone/>
                </a:pPr>
                <a:r>
                  <a:rPr lang="en-IN" sz="1600" dirty="0">
                    <a:effectLst/>
                    <a:latin typeface="Calibri" panose="020F0502020204030204" pitchFamily="34" charset="0"/>
                    <a:ea typeface="Calibri" panose="020F0502020204030204" pitchFamily="34" charset="0"/>
                    <a:cs typeface="Times New Roman" panose="02020603050405020304" pitchFamily="18" charset="0"/>
                  </a:rPr>
                  <a:t> D₁ = Upcoming year's dividend</a:t>
                </a:r>
              </a:p>
              <a:p>
                <a:pPr marL="0" indent="0">
                  <a:lnSpc>
                    <a:spcPct val="107000"/>
                  </a:lnSpc>
                  <a:spcAft>
                    <a:spcPts val="800"/>
                  </a:spcAft>
                  <a:buNone/>
                </a:pPr>
                <a14:m>
                  <m:oMath xmlns:m="http://schemas.openxmlformats.org/officeDocument/2006/math">
                    <m:sSub>
                      <m:sSubPr>
                        <m:ctrlPr>
                          <a:rPr lang="en-IN"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IN" sz="1600"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IN" sz="1600" i="1">
                            <a:effectLst/>
                            <a:latin typeface="Cambria Math" panose="02040503050406030204" pitchFamily="18" charset="0"/>
                            <a:ea typeface="Calibri" panose="020F0502020204030204" pitchFamily="34" charset="0"/>
                            <a:cs typeface="Times New Roman" panose="02020603050405020304" pitchFamily="18" charset="0"/>
                          </a:rPr>
                          <m:t>0</m:t>
                        </m:r>
                      </m:sub>
                    </m:sSub>
                  </m:oMath>
                </a14:m>
                <a:r>
                  <a:rPr lang="en-IN" sz="1600" dirty="0">
                    <a:effectLst/>
                    <a:latin typeface="Calibri" panose="020F0502020204030204" pitchFamily="34" charset="0"/>
                    <a:ea typeface="Calibri" panose="020F0502020204030204" pitchFamily="34" charset="0"/>
                    <a:cs typeface="Times New Roman" panose="02020603050405020304" pitchFamily="18" charset="0"/>
                  </a:rPr>
                  <a:t>= Stock price</a:t>
                </a:r>
              </a:p>
              <a:p>
                <a:pPr marL="0" indent="0">
                  <a:lnSpc>
                    <a:spcPct val="107000"/>
                  </a:lnSpc>
                  <a:spcAft>
                    <a:spcPts val="800"/>
                  </a:spcAft>
                  <a:buNone/>
                </a:pPr>
                <a:r>
                  <a:rPr lang="en-IN" sz="1600" dirty="0">
                    <a:effectLst/>
                    <a:latin typeface="Calibri" panose="020F0502020204030204" pitchFamily="34" charset="0"/>
                    <a:ea typeface="Calibri" panose="020F0502020204030204" pitchFamily="34" charset="0"/>
                    <a:cs typeface="Times New Roman" panose="02020603050405020304" pitchFamily="18" charset="0"/>
                  </a:rPr>
                  <a:t>G = Growth</a:t>
                </a:r>
              </a:p>
              <a:p>
                <a:pPr>
                  <a:lnSpc>
                    <a:spcPct val="107000"/>
                  </a:lnSpc>
                  <a:spcAft>
                    <a:spcPts val="800"/>
                  </a:spcAft>
                </a:pP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1600" dirty="0"/>
              </a:p>
            </p:txBody>
          </p:sp>
        </mc:Choice>
        <mc:Fallback>
          <p:sp>
            <p:nvSpPr>
              <p:cNvPr id="3" name="Content Placeholder 2">
                <a:extLst>
                  <a:ext uri="{FF2B5EF4-FFF2-40B4-BE49-F238E27FC236}">
                    <a16:creationId xmlns:a16="http://schemas.microsoft.com/office/drawing/2014/main" id="{DC246704-A9FD-8E1D-CA99-BE76A84F38D0}"/>
                  </a:ext>
                </a:extLst>
              </p:cNvPr>
              <p:cNvSpPr>
                <a:spLocks noGrp="1" noRot="1" noChangeAspect="1" noMove="1" noResize="1" noEditPoints="1" noAdjustHandles="1" noChangeArrowheads="1" noChangeShapeType="1" noTextEdit="1"/>
              </p:cNvSpPr>
              <p:nvPr>
                <p:ph idx="1"/>
              </p:nvPr>
            </p:nvSpPr>
            <p:spPr>
              <a:xfrm>
                <a:off x="1451579" y="1853754"/>
                <a:ext cx="9603275" cy="4199727"/>
              </a:xfrm>
              <a:blipFill>
                <a:blip r:embed="rId2"/>
                <a:stretch>
                  <a:fillRect l="-317" t="-290"/>
                </a:stretch>
              </a:blipFill>
            </p:spPr>
            <p:txBody>
              <a:bodyPr/>
              <a:lstStyle/>
              <a:p>
                <a:r>
                  <a:rPr lang="en-IN">
                    <a:noFill/>
                  </a:rPr>
                  <a:t> </a:t>
                </a:r>
              </a:p>
            </p:txBody>
          </p:sp>
        </mc:Fallback>
      </mc:AlternateContent>
    </p:spTree>
    <p:extLst>
      <p:ext uri="{BB962C8B-B14F-4D97-AF65-F5344CB8AC3E}">
        <p14:creationId xmlns:p14="http://schemas.microsoft.com/office/powerpoint/2010/main" val="2250026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F7C04-921E-E9FF-CC94-4CEB6643F0FD}"/>
              </a:ext>
            </a:extLst>
          </p:cNvPr>
          <p:cNvSpPr>
            <a:spLocks noGrp="1"/>
          </p:cNvSpPr>
          <p:nvPr>
            <p:ph type="title"/>
          </p:nvPr>
        </p:nvSpPr>
        <p:spPr/>
        <p:txBody>
          <a:bodyPr/>
          <a:lstStyle/>
          <a:p>
            <a:r>
              <a:rPr lang="en-IN" sz="3200" dirty="0" err="1">
                <a:effectLst/>
                <a:latin typeface="Stencil" panose="040409050D0802020404" pitchFamily="82" charset="0"/>
                <a:ea typeface="Calibri" panose="020F0502020204030204" pitchFamily="34" charset="0"/>
                <a:cs typeface="Times New Roman" panose="02020603050405020304" pitchFamily="18" charset="0"/>
              </a:rPr>
              <a:t>CapITal</a:t>
            </a:r>
            <a:r>
              <a:rPr lang="en-IN" sz="3200" dirty="0">
                <a:effectLst/>
                <a:latin typeface="Stencil" panose="040409050D0802020404" pitchFamily="82" charset="0"/>
                <a:ea typeface="Calibri" panose="020F0502020204030204" pitchFamily="34" charset="0"/>
                <a:cs typeface="Times New Roman" panose="02020603050405020304" pitchFamily="18" charset="0"/>
              </a:rPr>
              <a:t> Asset Pricing Model (CAPM) Method</a:t>
            </a:r>
            <a:br>
              <a:rPr lang="en-IN" sz="3200" dirty="0">
                <a:effectLst/>
                <a:latin typeface="Stencil" panose="040409050D0802020404" pitchFamily="82" charset="0"/>
                <a:ea typeface="Calibri" panose="020F0502020204030204" pitchFamily="34" charset="0"/>
                <a:cs typeface="Times New Roman" panose="02020603050405020304" pitchFamily="18" charset="0"/>
              </a:rPr>
            </a:br>
            <a:endParaRPr lang="en-IN" dirty="0">
              <a:latin typeface="Stencil" panose="040409050D0802020404" pitchFamily="82" charset="0"/>
            </a:endParaRP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F235631-09E9-97A8-F7DD-D168D12C12BA}"/>
                  </a:ext>
                </a:extLst>
              </p:cNvPr>
              <p:cNvSpPr>
                <a:spLocks noGrp="1"/>
              </p:cNvSpPr>
              <p:nvPr>
                <p:ph idx="1"/>
              </p:nvPr>
            </p:nvSpPr>
            <p:spPr>
              <a:xfrm>
                <a:off x="1102825" y="1853754"/>
                <a:ext cx="9603275" cy="3976324"/>
              </a:xfrm>
            </p:spPr>
            <p:txBody>
              <a:bodyPr>
                <a:noAutofit/>
              </a:bodyPr>
              <a:lstStyle/>
              <a:p>
                <a:pPr marL="0" indent="0" algn="just">
                  <a:lnSpc>
                    <a:spcPct val="107000"/>
                  </a:lnSpc>
                  <a:spcAft>
                    <a:spcPts val="800"/>
                  </a:spcAft>
                  <a:buNone/>
                </a:pPr>
                <a:r>
                  <a:rPr lang="en-IN" sz="1800" dirty="0">
                    <a:effectLst/>
                    <a:latin typeface="Calibri" panose="020F0502020204030204" pitchFamily="34" charset="0"/>
                    <a:ea typeface="Calibri" panose="020F0502020204030204" pitchFamily="34" charset="0"/>
                    <a:cs typeface="Times New Roman" panose="02020603050405020304" pitchFamily="18" charset="0"/>
                  </a:rPr>
                  <a:t> This method requires three pieces of information to help determine the required rate of return on a stock or how much a stock should earn to justify its risk. This </a:t>
                </a:r>
                <a:r>
                  <a:rPr lang="en-IN" sz="1800" dirty="0" err="1">
                    <a:effectLst/>
                    <a:latin typeface="Calibri" panose="020F0502020204030204" pitchFamily="34" charset="0"/>
                    <a:ea typeface="Calibri" panose="020F0502020204030204" pitchFamily="34" charset="0"/>
                    <a:cs typeface="Times New Roman" panose="02020603050405020304" pitchFamily="18" charset="0"/>
                  </a:rPr>
                  <a:t>infromation</a:t>
                </a:r>
                <a:r>
                  <a:rPr lang="en-IN" sz="1800" dirty="0">
                    <a:effectLst/>
                    <a:latin typeface="Calibri" panose="020F0502020204030204" pitchFamily="34" charset="0"/>
                    <a:ea typeface="Calibri" panose="020F0502020204030204" pitchFamily="34" charset="0"/>
                    <a:cs typeface="Times New Roman" panose="02020603050405020304" pitchFamily="18" charset="0"/>
                  </a:rPr>
                  <a:t> includes, the risk free rate currently in the economy, the return on the market and the stock's Beta. With these inputs, cost of retained earnings is calculated as:</a:t>
                </a:r>
              </a:p>
              <a:p>
                <a:pPr marL="0" indent="0" algn="just">
                  <a:lnSpc>
                    <a:spcPct val="107000"/>
                  </a:lnSpc>
                  <a:spcAft>
                    <a:spcPts val="800"/>
                  </a:spcAft>
                  <a:buNone/>
                </a:pPr>
                <a:r>
                  <a:rPr lang="en-IN" sz="1800" b="1" dirty="0">
                    <a:effectLst/>
                    <a:ea typeface="Calibri" panose="020F0502020204030204" pitchFamily="34" charset="0"/>
                    <a:cs typeface="Times New Roman" panose="02020603050405020304" pitchFamily="18" charset="0"/>
                  </a:rPr>
                  <a:t>                                                          </a:t>
                </a:r>
                <a14:m>
                  <m:oMath xmlns:m="http://schemas.openxmlformats.org/officeDocument/2006/math">
                    <m:sSub>
                      <m:sSubPr>
                        <m:ctrlPr>
                          <a:rPr lang="en-IN" sz="18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IN" sz="1800" b="1" i="1">
                            <a:effectLst/>
                            <a:latin typeface="Cambria Math" panose="02040503050406030204" pitchFamily="18" charset="0"/>
                            <a:ea typeface="Calibri" panose="020F0502020204030204" pitchFamily="34" charset="0"/>
                            <a:cs typeface="Times New Roman" panose="02020603050405020304" pitchFamily="18" charset="0"/>
                          </a:rPr>
                          <m:t>𝑲</m:t>
                        </m:r>
                      </m:e>
                      <m:sub>
                        <m:r>
                          <a:rPr lang="en-IN" sz="1800" b="1" i="1">
                            <a:effectLst/>
                            <a:latin typeface="Cambria Math" panose="02040503050406030204" pitchFamily="18" charset="0"/>
                            <a:ea typeface="Calibri" panose="020F0502020204030204" pitchFamily="34" charset="0"/>
                            <a:cs typeface="Times New Roman" panose="02020603050405020304" pitchFamily="18" charset="0"/>
                          </a:rPr>
                          <m:t>𝒓</m:t>
                        </m:r>
                      </m:sub>
                    </m:sSub>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𝑹</m:t>
                        </m:r>
                      </m:e>
                      <m:sub>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𝒇</m:t>
                        </m:r>
                      </m:sub>
                    </m:sSub>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𝑩</m:t>
                    </m:r>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𝑹</m:t>
                        </m:r>
                      </m:e>
                      <m:sub>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𝒎</m:t>
                        </m:r>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 </m:t>
                        </m:r>
                      </m:sub>
                    </m:sSub>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𝑹</m:t>
                        </m:r>
                      </m:e>
                      <m:sub>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𝒇</m:t>
                        </m:r>
                      </m:sub>
                    </m:sSub>
                    <m:r>
                      <a:rPr lang="en-IN" sz="1800" b="1" i="1" smtClean="0">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IN" sz="1800" b="1"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r>
                  <a:rPr lang="en-IN" sz="1800" dirty="0">
                    <a:effectLst/>
                    <a:latin typeface="Calibri" panose="020F0502020204030204" pitchFamily="34" charset="0"/>
                    <a:ea typeface="Calibri" panose="020F0502020204030204" pitchFamily="34" charset="0"/>
                    <a:cs typeface="Times New Roman" panose="02020603050405020304" pitchFamily="18" charset="0"/>
                  </a:rPr>
                  <a:t>Where,</a:t>
                </a:r>
                <a14:m>
                  <m:oMath xmlns:m="http://schemas.openxmlformats.org/officeDocument/2006/math">
                    <m:sSub>
                      <m:sSub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𝑓</m:t>
                        </m:r>
                      </m:sub>
                    </m:sSub>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m:t>
                    </m:r>
                  </m:oMath>
                </a14:m>
                <a:r>
                  <a:rPr lang="en-IN" sz="1800" dirty="0">
                    <a:effectLst/>
                    <a:latin typeface="Calibri" panose="020F0502020204030204" pitchFamily="34" charset="0"/>
                    <a:ea typeface="Calibri" panose="020F0502020204030204" pitchFamily="34" charset="0"/>
                    <a:cs typeface="Times New Roman" panose="02020603050405020304" pitchFamily="18" charset="0"/>
                  </a:rPr>
                  <a:t>= Risk free rate</a:t>
                </a:r>
              </a:p>
              <a:p>
                <a:pPr algn="just">
                  <a:lnSpc>
                    <a:spcPct val="107000"/>
                  </a:lnSpc>
                  <a:spcAft>
                    <a:spcPts val="800"/>
                  </a:spcAft>
                </a:pPr>
                <a:r>
                  <a:rPr lang="en-IN" sz="1800" dirty="0">
                    <a:effectLst/>
                    <a:latin typeface="Calibri" panose="020F0502020204030204" pitchFamily="34" charset="0"/>
                    <a:ea typeface="Calibri" panose="020F0502020204030204" pitchFamily="34" charset="0"/>
                    <a:cs typeface="Times New Roman" panose="02020603050405020304" pitchFamily="18" charset="0"/>
                  </a:rPr>
                  <a:t>B = Beta</a:t>
                </a:r>
              </a:p>
              <a:p>
                <a:pPr algn="just">
                  <a:lnSpc>
                    <a:spcPct val="107000"/>
                  </a:lnSpc>
                  <a:spcAft>
                    <a:spcPts val="800"/>
                  </a:spcAft>
                </a:pPr>
                <a14:m>
                  <m:oMath xmlns:m="http://schemas.openxmlformats.org/officeDocument/2006/math">
                    <m:sSub>
                      <m:sSub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𝑚</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m:t>
                        </m:r>
                      </m:sub>
                    </m:sSub>
                  </m:oMath>
                </a14:m>
                <a:r>
                  <a:rPr lang="en-IN" sz="1800" dirty="0">
                    <a:effectLst/>
                    <a:latin typeface="Calibri" panose="020F0502020204030204" pitchFamily="34" charset="0"/>
                    <a:ea typeface="Times New Roman" panose="02020603050405020304" pitchFamily="18" charset="0"/>
                    <a:cs typeface="Times New Roman" panose="02020603050405020304" pitchFamily="18" charset="0"/>
                  </a:rPr>
                  <a:t> = </a:t>
                </a:r>
                <a:r>
                  <a:rPr lang="en-IN" sz="1800" dirty="0">
                    <a:effectLst/>
                    <a:latin typeface="Calibri" panose="020F0502020204030204" pitchFamily="34" charset="0"/>
                    <a:ea typeface="Calibri" panose="020F0502020204030204" pitchFamily="34" charset="0"/>
                    <a:cs typeface="Times New Roman" panose="02020603050405020304" pitchFamily="18" charset="0"/>
                  </a:rPr>
                  <a:t>Market rate of return</a:t>
                </a:r>
              </a:p>
              <a:p>
                <a:pPr algn="just">
                  <a:lnSpc>
                    <a:spcPct val="107000"/>
                  </a:lnSpc>
                  <a:spcAft>
                    <a:spcPts val="800"/>
                  </a:spcAft>
                </a:pPr>
                <a14:m>
                  <m:oMath xmlns:m="http://schemas.openxmlformats.org/officeDocument/2006/math">
                    <m:sSub>
                      <m:sSub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𝑓</m:t>
                        </m:r>
                      </m:sub>
                    </m:sSub>
                  </m:oMath>
                </a14:m>
                <a:r>
                  <a:rPr lang="en-IN" sz="1800" dirty="0">
                    <a:effectLst/>
                    <a:latin typeface="Calibri" panose="020F0502020204030204" pitchFamily="34" charset="0"/>
                    <a:ea typeface="Times New Roman" panose="02020603050405020304" pitchFamily="18" charset="0"/>
                    <a:cs typeface="Times New Roman" panose="02020603050405020304" pitchFamily="18" charset="0"/>
                  </a:rPr>
                  <a:t>=Risk free rate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IN" sz="1800" dirty="0"/>
              </a:p>
            </p:txBody>
          </p:sp>
        </mc:Choice>
        <mc:Fallback>
          <p:sp>
            <p:nvSpPr>
              <p:cNvPr id="3" name="Content Placeholder 2">
                <a:extLst>
                  <a:ext uri="{FF2B5EF4-FFF2-40B4-BE49-F238E27FC236}">
                    <a16:creationId xmlns:a16="http://schemas.microsoft.com/office/drawing/2014/main" id="{5F235631-09E9-97A8-F7DD-D168D12C12BA}"/>
                  </a:ext>
                </a:extLst>
              </p:cNvPr>
              <p:cNvSpPr>
                <a:spLocks noGrp="1" noRot="1" noChangeAspect="1" noMove="1" noResize="1" noEditPoints="1" noAdjustHandles="1" noChangeArrowheads="1" noChangeShapeType="1" noTextEdit="1"/>
              </p:cNvSpPr>
              <p:nvPr>
                <p:ph idx="1"/>
              </p:nvPr>
            </p:nvSpPr>
            <p:spPr>
              <a:xfrm>
                <a:off x="1102825" y="1853754"/>
                <a:ext cx="9603275" cy="3976324"/>
              </a:xfrm>
              <a:blipFill>
                <a:blip r:embed="rId2"/>
                <a:stretch>
                  <a:fillRect l="-571" t="-613" r="-508" b="-1227"/>
                </a:stretch>
              </a:blipFill>
            </p:spPr>
            <p:txBody>
              <a:bodyPr/>
              <a:lstStyle/>
              <a:p>
                <a:r>
                  <a:rPr lang="en-IN">
                    <a:noFill/>
                  </a:rPr>
                  <a:t> </a:t>
                </a:r>
              </a:p>
            </p:txBody>
          </p:sp>
        </mc:Fallback>
      </mc:AlternateContent>
    </p:spTree>
    <p:extLst>
      <p:ext uri="{BB962C8B-B14F-4D97-AF65-F5344CB8AC3E}">
        <p14:creationId xmlns:p14="http://schemas.microsoft.com/office/powerpoint/2010/main" val="321535589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
  <TotalTime>14</TotalTime>
  <Words>290</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Bahnschrift SemiBold SemiConden</vt:lpstr>
      <vt:lpstr>Calibri</vt:lpstr>
      <vt:lpstr>Cambria Math</vt:lpstr>
      <vt:lpstr>Gill Sans MT</vt:lpstr>
      <vt:lpstr>Stencil</vt:lpstr>
      <vt:lpstr>Gallery</vt:lpstr>
      <vt:lpstr>PowerPoint Presentation</vt:lpstr>
      <vt:lpstr>Cost of Retained Earnings </vt:lpstr>
      <vt:lpstr>The cost of retained earnings can be calculated as follows- Discounted Cash Flow Method</vt:lpstr>
      <vt:lpstr>CapITal Asset Pricing Model (CAPM) Method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2023-03-21T05:50:04Z</dcterms:created>
  <dcterms:modified xsi:type="dcterms:W3CDTF">2023-03-21T06:05:00Z</dcterms:modified>
</cp:coreProperties>
</file>